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1" r:id="rId4"/>
    <p:sldId id="257" r:id="rId5"/>
    <p:sldId id="258" r:id="rId6"/>
    <p:sldId id="259" r:id="rId7"/>
    <p:sldId id="260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63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7" r:id="rId24"/>
    <p:sldId id="280" r:id="rId25"/>
    <p:sldId id="278" r:id="rId26"/>
    <p:sldId id="281" r:id="rId2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5289"/>
    <a:srgbClr val="F5E3CF"/>
    <a:srgbClr val="F5E3EF"/>
    <a:srgbClr val="52F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30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CD6FC-FEAE-CCAD-A432-735365179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F831CB-8911-633F-3966-779E315AA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BB3EA8-7C95-786C-E882-E15F510EE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2022. 5. 25.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E659D4-8317-B12A-C2CB-697FBF8BA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1801D1-BCA5-A646-0E62-6B430D09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522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2611C-B097-2839-9D09-CEBC5D75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887F33-5BEA-3F9E-D4C8-D74563B4E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B393D5-A004-DA48-FDF0-59DC4A15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2022. 5. 25.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A604C3-D7DB-BD2F-874B-3FA1C049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BDE1C5-CC8D-522C-E844-6F8F65184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8035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7FE3C0-025A-1521-813F-2779F21AA8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E7C392-FFA3-1718-9868-B55C16205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0A5FEB-7547-21E2-19AC-979ED704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2022. 5. 25.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A14191-26BB-B240-34C6-3A5DB972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DEEA87-EC62-540B-12AE-9F954E85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460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DDA45-6FE0-DF89-E18F-E003348C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C8E64-F9DC-E35E-3132-0D07B420C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C5B63-443D-3564-10D6-94634A8A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2022. 5. 25.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EB86F2-401B-42B0-FCB5-6754E0F72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005B1C-D302-90A2-7B75-0C8B2446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281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6A58-5C06-C30A-FF63-0F309ABE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32D92A-FD0A-3F8E-3C14-11BDF9B40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F679EA-1805-B1C0-B3A8-177049FA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2022. 5. 25.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45B7A6-3CBE-A6FE-9EC0-CD6ED65F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3B569A-12A8-6EBE-8D66-714B2FCB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55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B0111-D3F4-6409-E8A2-7E1175DA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B76EC-906D-A467-6BAF-410519A0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A358C9-133E-B6AB-8DF3-4C2371D93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A92A7F-FCBA-A0E2-73B0-08211B8F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2022. 5. 25.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65EF9A-5EBD-36A2-0CBD-A65F9502D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F0B7D7-E3B4-8953-AE56-5C5CEE5EB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6233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1079-24FD-7471-2CFA-05779A5C7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9A48F5-B00F-5D7E-632B-EC6A3DB78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A866A0-DFBA-C624-445D-8A8316928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7F251D-4C75-4432-DA5B-3AEC6BA59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2201CA-7190-93C9-0F09-C735A4731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E87A8F-3B84-7654-9F04-904175661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2022. 5. 25.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9E83D6-AEE4-202C-1ABD-45EDC47BE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F5704D-C1E0-6844-A3A7-C8DF715A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2634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B25DB-9C63-3372-F19B-DCAB4652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13E2A9-BC17-6174-55DA-FE0FED65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2022. 5. 25.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FE6C73-C596-9651-1114-A30959C4D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0A081A-6543-249E-C06B-9E38999F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964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377B60-DFF4-BD05-CA04-E1AA61E26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2022. 5. 25.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1CB4CB-214A-BA94-A1FF-9A2EC738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9A0B90-A76C-11F5-8B39-040076F2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912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8576B-6E8A-9D05-C14E-DF9FBA1E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8E9BE-D352-AC27-C548-558133C5E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6F92FA-0017-55F1-557F-920772466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A57A0C-F66F-3BDB-5CC0-6E5DCAABE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2022. 5. 25.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46668-2667-AA40-D426-04B2BEDF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B5DC60-93B1-8AF0-ACE0-B0CA1F4A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6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00C21-B2A7-5639-CC4C-908CACA1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F61E27-E3E3-9E9D-44B0-BB43841541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55B225-41F3-4BEC-8702-FE5B28765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72801D-D4A1-1AF4-68F1-18D2EFD9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2022. 5. 25.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B9E23E-1467-9CEB-65C1-2BE26CD4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3B7291-6C92-2766-6D67-2BB34DE7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567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52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B881F0-CE95-88D1-0D75-8D5399401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F79E46-F791-B731-BF8D-71FB63D64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7490A8-FD7A-FFBB-BB7C-DD1A0F224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638E7-8D61-EB43-B344-131D88868B82}" type="datetimeFigureOut">
              <a:rPr kumimoji="1" lang="ko-Kore-KR" altLang="en-US" smtClean="0"/>
              <a:t>2022. 5. 25.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F636B7-AC40-080E-FAFD-62B729127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FAA285-BD69-82A7-D13A-49BDD6F02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8159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hyperlink" Target="https://iamoverthemoon.tistory.com/6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studio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9D1D0-6D88-DF47-5BA7-D7466FB2B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1693"/>
            <a:ext cx="9144000" cy="1100137"/>
          </a:xfrm>
          <a:noFill/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고고학 자료 통계분석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D91D5-1DFC-C02C-39E6-C2D68C7DB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3319"/>
            <a:ext cx="9144000" cy="458599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ore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Week 1 : Intro</a:t>
            </a:r>
            <a:endParaRPr kumimoji="1" lang="ko-Kore-KR" altLang="en-US" sz="32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3442E908-5182-CA11-054D-E85549B2422D}"/>
              </a:ext>
            </a:extLst>
          </p:cNvPr>
          <p:cNvCxnSpPr>
            <a:cxnSpLocks/>
          </p:cNvCxnSpPr>
          <p:nvPr/>
        </p:nvCxnSpPr>
        <p:spPr>
          <a:xfrm>
            <a:off x="2817019" y="3386141"/>
            <a:ext cx="65579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AAED5B7-2D37-3470-47D7-722C8CB7504F}"/>
              </a:ext>
            </a:extLst>
          </p:cNvPr>
          <p:cNvSpPr txBox="1">
            <a:spLocks/>
          </p:cNvSpPr>
          <p:nvPr/>
        </p:nvSpPr>
        <p:spPr>
          <a:xfrm>
            <a:off x="2338387" y="451564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숭실대학교 사학과 석사과정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학기</a:t>
            </a:r>
            <a:endParaRPr kumimoji="1" lang="en-US" altLang="ko-Kore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r"/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주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찬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혁</a:t>
            </a:r>
          </a:p>
        </p:txBody>
      </p:sp>
    </p:spTree>
    <p:extLst>
      <p:ext uri="{BB962C8B-B14F-4D97-AF65-F5344CB8AC3E}">
        <p14:creationId xmlns:p14="http://schemas.microsoft.com/office/powerpoint/2010/main" val="2512490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4CE951-C2AC-B711-4047-365469CD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49" y="882053"/>
            <a:ext cx="8977314" cy="561082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A501BFD-8897-C39F-3C8B-831A3AE9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</a:t>
            </a: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설치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7C6E7E-0F6E-DCEF-70F9-4AC76F814309}"/>
              </a:ext>
            </a:extLst>
          </p:cNvPr>
          <p:cNvSpPr/>
          <p:nvPr/>
        </p:nvSpPr>
        <p:spPr>
          <a:xfrm>
            <a:off x="2838449" y="3400424"/>
            <a:ext cx="1862139" cy="300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D3A77E-0433-51F5-9FEE-D799CAF8D886}"/>
              </a:ext>
            </a:extLst>
          </p:cNvPr>
          <p:cNvSpPr/>
          <p:nvPr/>
        </p:nvSpPr>
        <p:spPr>
          <a:xfrm>
            <a:off x="142875" y="3748387"/>
            <a:ext cx="2400300" cy="175230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Korea 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탭을 찾아서 하위의 아무 항목이나 클릭</a:t>
            </a:r>
            <a:endParaRPr kumimoji="1" lang="ko-Kore-KR" altLang="en-US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BBCE5DF-15DC-1AA9-CD13-1013A0549F8A}"/>
              </a:ext>
            </a:extLst>
          </p:cNvPr>
          <p:cNvCxnSpPr>
            <a:cxnSpLocks/>
            <a:stCxn id="7" idx="3"/>
            <a:endCxn id="6" idx="2"/>
          </p:cNvCxnSpPr>
          <p:nvPr/>
        </p:nvCxnSpPr>
        <p:spPr>
          <a:xfrm flipV="1">
            <a:off x="2543175" y="3700461"/>
            <a:ext cx="1226344" cy="9240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8E1320-C021-056E-27E2-D9369BE320A2}"/>
              </a:ext>
            </a:extLst>
          </p:cNvPr>
          <p:cNvSpPr txBox="1"/>
          <p:nvPr/>
        </p:nvSpPr>
        <p:spPr>
          <a:xfrm>
            <a:off x="809657" y="1279397"/>
            <a:ext cx="2057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*</a:t>
            </a:r>
            <a:r>
              <a:rPr kumimoji="1" lang="ko-KR" altLang="en-US" sz="28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공통</a:t>
            </a:r>
            <a:endParaRPr kumimoji="1" lang="ko-Kore-KR" altLang="en-US" sz="28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287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320F2F-A210-49F7-8A87-A5BDB040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4" y="882052"/>
            <a:ext cx="8977315" cy="561082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A501BFD-8897-C39F-3C8B-831A3AE9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</a:t>
            </a: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설치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C6C692-4453-93B9-F766-DBBE66AA2189}"/>
              </a:ext>
            </a:extLst>
          </p:cNvPr>
          <p:cNvSpPr/>
          <p:nvPr/>
        </p:nvSpPr>
        <p:spPr>
          <a:xfrm>
            <a:off x="5543549" y="2328864"/>
            <a:ext cx="1228725" cy="271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66F52A-17B8-6663-298E-C262AEEACE4A}"/>
              </a:ext>
            </a:extLst>
          </p:cNvPr>
          <p:cNvSpPr/>
          <p:nvPr/>
        </p:nvSpPr>
        <p:spPr>
          <a:xfrm>
            <a:off x="228600" y="2530176"/>
            <a:ext cx="2400300" cy="222756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Download and Install R 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탭에서 본인 컴퓨터 운영체제에 맞는 항목 클릭</a:t>
            </a:r>
            <a:endParaRPr kumimoji="1" lang="ko-Kore-KR" altLang="en-US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4C23DCF-637C-F458-CFAD-5FB618AF68B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628900" y="2471738"/>
            <a:ext cx="2914649" cy="11722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0D9B1F-839F-965D-8E43-DF7B85710AE2}"/>
              </a:ext>
            </a:extLst>
          </p:cNvPr>
          <p:cNvSpPr txBox="1"/>
          <p:nvPr/>
        </p:nvSpPr>
        <p:spPr>
          <a:xfrm>
            <a:off x="809657" y="1279397"/>
            <a:ext cx="2057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*</a:t>
            </a:r>
            <a:r>
              <a:rPr kumimoji="1" lang="ko-KR" altLang="en-US" sz="28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공통</a:t>
            </a:r>
            <a:endParaRPr kumimoji="1" lang="ko-Kore-KR" altLang="en-US" sz="28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506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109037-406B-8273-1601-0B5A2171A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4" y="882052"/>
            <a:ext cx="8977315" cy="561082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A501BFD-8897-C39F-3C8B-831A3AE9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</a:t>
            </a: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설치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32E1A1-65FB-4A09-9EF0-D7C17B373ADA}"/>
              </a:ext>
            </a:extLst>
          </p:cNvPr>
          <p:cNvSpPr/>
          <p:nvPr/>
        </p:nvSpPr>
        <p:spPr>
          <a:xfrm>
            <a:off x="4657726" y="1864715"/>
            <a:ext cx="300038" cy="1926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E81DE0-59C5-A3C2-EE74-9F9769444504}"/>
              </a:ext>
            </a:extLst>
          </p:cNvPr>
          <p:cNvSpPr/>
          <p:nvPr/>
        </p:nvSpPr>
        <p:spPr>
          <a:xfrm>
            <a:off x="228600" y="3429000"/>
            <a:ext cx="2400300" cy="132873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Subdirectories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탭의 </a:t>
            </a:r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base 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클릭</a:t>
            </a:r>
            <a:endParaRPr kumimoji="1" lang="ko-Kore-KR" altLang="en-US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1F0CE2D-E687-1668-F036-DE40EF95B71D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2628900" y="1961058"/>
            <a:ext cx="2028826" cy="21323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1A1F262-AFCC-38F5-D31E-0FE738D39843}"/>
              </a:ext>
            </a:extLst>
          </p:cNvPr>
          <p:cNvSpPr txBox="1"/>
          <p:nvPr/>
        </p:nvSpPr>
        <p:spPr>
          <a:xfrm>
            <a:off x="809657" y="1279397"/>
            <a:ext cx="2057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*Windows</a:t>
            </a:r>
            <a:endParaRPr kumimoji="1" lang="ko-Kore-KR" altLang="en-US" sz="28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666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2B9213-8672-830F-D58E-A43794123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2" y="882050"/>
            <a:ext cx="8977317" cy="561082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A501BFD-8897-C39F-3C8B-831A3AE9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</a:t>
            </a: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설치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91374F-3C48-4882-85E3-DB2CA9320188}"/>
              </a:ext>
            </a:extLst>
          </p:cNvPr>
          <p:cNvSpPr/>
          <p:nvPr/>
        </p:nvSpPr>
        <p:spPr>
          <a:xfrm>
            <a:off x="4757738" y="1733552"/>
            <a:ext cx="2600325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C65531-E831-D1D1-9DF7-5318C0743BA2}"/>
              </a:ext>
            </a:extLst>
          </p:cNvPr>
          <p:cNvSpPr/>
          <p:nvPr/>
        </p:nvSpPr>
        <p:spPr>
          <a:xfrm>
            <a:off x="257174" y="2248394"/>
            <a:ext cx="2400300" cy="158462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Download R-X.X.X for Windows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클릭</a:t>
            </a:r>
            <a:endParaRPr kumimoji="1" lang="ko-Kore-KR" altLang="en-US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63FA9FD-572F-D463-36DE-025A88F404E0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2657474" y="1852615"/>
            <a:ext cx="2100264" cy="11880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B842C5-D5B4-B035-2560-98D700200F29}"/>
              </a:ext>
            </a:extLst>
          </p:cNvPr>
          <p:cNvSpPr/>
          <p:nvPr/>
        </p:nvSpPr>
        <p:spPr>
          <a:xfrm>
            <a:off x="257174" y="4265313"/>
            <a:ext cx="2400300" cy="127823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이후 </a:t>
            </a:r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.exe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파일을 실행시켜서 설치</a:t>
            </a:r>
            <a:endParaRPr kumimoji="1" lang="ko-Kore-KR" altLang="en-US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ABE0D6-40D3-6AB7-50BC-BF799AE5C836}"/>
              </a:ext>
            </a:extLst>
          </p:cNvPr>
          <p:cNvSpPr txBox="1"/>
          <p:nvPr/>
        </p:nvSpPr>
        <p:spPr>
          <a:xfrm>
            <a:off x="809657" y="1279397"/>
            <a:ext cx="2057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*Windows</a:t>
            </a:r>
            <a:endParaRPr kumimoji="1" lang="ko-Kore-KR" altLang="en-US" sz="28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591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6DB3E1-F6A6-1CD1-2AF3-A3D65B962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2" y="882049"/>
            <a:ext cx="8977317" cy="561082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A501BFD-8897-C39F-3C8B-831A3AE9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</a:t>
            </a: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설치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91374F-3C48-4882-85E3-DB2CA9320188}"/>
              </a:ext>
            </a:extLst>
          </p:cNvPr>
          <p:cNvSpPr/>
          <p:nvPr/>
        </p:nvSpPr>
        <p:spPr>
          <a:xfrm>
            <a:off x="4600577" y="3449335"/>
            <a:ext cx="1757362" cy="436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C65531-E831-D1D1-9DF7-5318C0743BA2}"/>
              </a:ext>
            </a:extLst>
          </p:cNvPr>
          <p:cNvSpPr/>
          <p:nvPr/>
        </p:nvSpPr>
        <p:spPr>
          <a:xfrm>
            <a:off x="257174" y="2301576"/>
            <a:ext cx="2400300" cy="158462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각자의 프로세서에 맞는 항목을 클릭</a:t>
            </a:r>
            <a:endParaRPr kumimoji="1" lang="ko-Kore-KR" altLang="en-US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63FA9FD-572F-D463-36DE-025A88F404E0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2657474" y="3093888"/>
            <a:ext cx="1943103" cy="5738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B842C5-D5B4-B035-2560-98D700200F29}"/>
              </a:ext>
            </a:extLst>
          </p:cNvPr>
          <p:cNvSpPr/>
          <p:nvPr/>
        </p:nvSpPr>
        <p:spPr>
          <a:xfrm>
            <a:off x="257174" y="4265313"/>
            <a:ext cx="2400300" cy="127823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이후 </a:t>
            </a:r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.pkg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파일을 실행시켜서 설치</a:t>
            </a:r>
            <a:endParaRPr kumimoji="1" lang="ko-Kore-KR" altLang="en-US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ABE0D6-40D3-6AB7-50BC-BF799AE5C836}"/>
              </a:ext>
            </a:extLst>
          </p:cNvPr>
          <p:cNvSpPr txBox="1"/>
          <p:nvPr/>
        </p:nvSpPr>
        <p:spPr>
          <a:xfrm>
            <a:off x="809657" y="1279397"/>
            <a:ext cx="2057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*MAC OS</a:t>
            </a:r>
            <a:endParaRPr kumimoji="1" lang="ko-Kore-KR" altLang="en-US" sz="28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F394FF-AE2A-EC45-FE98-9191F9D65263}"/>
              </a:ext>
            </a:extLst>
          </p:cNvPr>
          <p:cNvSpPr/>
          <p:nvPr/>
        </p:nvSpPr>
        <p:spPr>
          <a:xfrm>
            <a:off x="4605330" y="5217507"/>
            <a:ext cx="1924057" cy="436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8D5F569B-C23F-FCA7-B575-36E20B01F79A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2657474" y="3093888"/>
            <a:ext cx="1947856" cy="23420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B36F77-ED71-69FA-65CC-406CDA1BA7C7}"/>
              </a:ext>
            </a:extLst>
          </p:cNvPr>
          <p:cNvSpPr txBox="1"/>
          <p:nvPr/>
        </p:nvSpPr>
        <p:spPr>
          <a:xfrm>
            <a:off x="5267343" y="3860576"/>
            <a:ext cx="1262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인텔 맥</a:t>
            </a:r>
            <a:endParaRPr kumimoji="1" lang="ko-Kore-KR" altLang="en-US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5F81AA-E41E-5D89-844B-06F4726C5A7A}"/>
              </a:ext>
            </a:extLst>
          </p:cNvPr>
          <p:cNvSpPr txBox="1"/>
          <p:nvPr/>
        </p:nvSpPr>
        <p:spPr>
          <a:xfrm>
            <a:off x="4814888" y="5644847"/>
            <a:ext cx="1714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M1 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이후 맥</a:t>
            </a:r>
            <a:endParaRPr kumimoji="1" lang="ko-Kore-KR" altLang="en-US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945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343C8CE-FC2E-1309-BE29-7049D08B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2" y="882048"/>
            <a:ext cx="8977318" cy="561082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0270B7-97C0-CB48-D722-DF3DC637A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76625" cy="1325563"/>
          </a:xfrm>
          <a:solidFill>
            <a:srgbClr val="1A5289"/>
          </a:solidFill>
        </p:spPr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Studio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설치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8C8F-B102-4C77-049F-BB5AB68E3AF4}"/>
              </a:ext>
            </a:extLst>
          </p:cNvPr>
          <p:cNvSpPr/>
          <p:nvPr/>
        </p:nvSpPr>
        <p:spPr>
          <a:xfrm>
            <a:off x="6543675" y="2046784"/>
            <a:ext cx="628649" cy="196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097C3B-6A5D-43C0-7D82-5C5E9CB3884B}"/>
              </a:ext>
            </a:extLst>
          </p:cNvPr>
          <p:cNvSpPr/>
          <p:nvPr/>
        </p:nvSpPr>
        <p:spPr>
          <a:xfrm>
            <a:off x="228600" y="3429000"/>
            <a:ext cx="2400300" cy="132873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Products 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클릭</a:t>
            </a:r>
            <a:endParaRPr kumimoji="1" lang="ko-Kore-KR" altLang="en-US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BC8BDE3-A907-3AC5-47A4-9BA6F706A5FB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2628900" y="2144961"/>
            <a:ext cx="3914775" cy="19484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969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5931BA-1B73-48FB-A572-3B6679326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882048"/>
            <a:ext cx="9182100" cy="58203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0270B7-97C0-CB48-D722-DF3DC637A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76625" cy="1325563"/>
          </a:xfrm>
          <a:solidFill>
            <a:srgbClr val="1A5289"/>
          </a:solidFill>
        </p:spPr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Studio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설치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8C8F-B102-4C77-049F-BB5AB68E3AF4}"/>
              </a:ext>
            </a:extLst>
          </p:cNvPr>
          <p:cNvSpPr/>
          <p:nvPr/>
        </p:nvSpPr>
        <p:spPr>
          <a:xfrm>
            <a:off x="4872037" y="2889745"/>
            <a:ext cx="1100138" cy="339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097C3B-6A5D-43C0-7D82-5C5E9CB3884B}"/>
              </a:ext>
            </a:extLst>
          </p:cNvPr>
          <p:cNvSpPr/>
          <p:nvPr/>
        </p:nvSpPr>
        <p:spPr>
          <a:xfrm>
            <a:off x="228600" y="3429000"/>
            <a:ext cx="2400300" cy="132873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RStudio 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클릭</a:t>
            </a:r>
            <a:endParaRPr kumimoji="1" lang="ko-Kore-KR" altLang="en-US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BC8BDE3-A907-3AC5-47A4-9BA6F706A5FB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2628900" y="3059360"/>
            <a:ext cx="2243137" cy="10340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349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4C828D-7023-AF21-695C-B038E35B1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857649"/>
            <a:ext cx="9039223" cy="5649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0270B7-97C0-CB48-D722-DF3DC637A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76625" cy="1325563"/>
          </a:xfrm>
          <a:solidFill>
            <a:srgbClr val="1A5289"/>
          </a:solidFill>
        </p:spPr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Studio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설치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8C8F-B102-4C77-049F-BB5AB68E3AF4}"/>
              </a:ext>
            </a:extLst>
          </p:cNvPr>
          <p:cNvSpPr/>
          <p:nvPr/>
        </p:nvSpPr>
        <p:spPr>
          <a:xfrm>
            <a:off x="4562475" y="4757737"/>
            <a:ext cx="2738438" cy="1543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097C3B-6A5D-43C0-7D82-5C5E9CB3884B}"/>
              </a:ext>
            </a:extLst>
          </p:cNvPr>
          <p:cNvSpPr/>
          <p:nvPr/>
        </p:nvSpPr>
        <p:spPr>
          <a:xfrm>
            <a:off x="228600" y="3429000"/>
            <a:ext cx="2400300" cy="132873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RStudio Desktop 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클릭</a:t>
            </a:r>
            <a:endParaRPr kumimoji="1" lang="ko-Kore-KR" altLang="en-US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BC8BDE3-A907-3AC5-47A4-9BA6F706A5FB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2628900" y="4093369"/>
            <a:ext cx="1933575" cy="14358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598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5D998E-85CF-D33D-654E-B57E12BD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4" y="857647"/>
            <a:ext cx="9039225" cy="56495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0270B7-97C0-CB48-D722-DF3DC637A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76625" cy="1325563"/>
          </a:xfrm>
          <a:solidFill>
            <a:srgbClr val="1A5289"/>
          </a:solidFill>
        </p:spPr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Studio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설치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8C8F-B102-4C77-049F-BB5AB68E3AF4}"/>
              </a:ext>
            </a:extLst>
          </p:cNvPr>
          <p:cNvSpPr/>
          <p:nvPr/>
        </p:nvSpPr>
        <p:spPr>
          <a:xfrm>
            <a:off x="5272088" y="5800725"/>
            <a:ext cx="1643062" cy="385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097C3B-6A5D-43C0-7D82-5C5E9CB3884B}"/>
              </a:ext>
            </a:extLst>
          </p:cNvPr>
          <p:cNvSpPr/>
          <p:nvPr/>
        </p:nvSpPr>
        <p:spPr>
          <a:xfrm>
            <a:off x="228600" y="3429000"/>
            <a:ext cx="2400300" cy="132873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DOWNLOAD RSTUDIO DESKTOP 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클릭</a:t>
            </a:r>
            <a:endParaRPr kumimoji="1" lang="ko-Kore-KR" altLang="en-US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BC8BDE3-A907-3AC5-47A4-9BA6F706A5FB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2628900" y="4093369"/>
            <a:ext cx="2643188" cy="19002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024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160D567-96E1-83A8-122C-802D3AB0B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3" y="824905"/>
            <a:ext cx="9091613" cy="56822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0270B7-97C0-CB48-D722-DF3DC637A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76625" cy="1325563"/>
          </a:xfrm>
          <a:solidFill>
            <a:srgbClr val="1A5289"/>
          </a:solidFill>
        </p:spPr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Studio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설치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8C8F-B102-4C77-049F-BB5AB68E3AF4}"/>
              </a:ext>
            </a:extLst>
          </p:cNvPr>
          <p:cNvSpPr/>
          <p:nvPr/>
        </p:nvSpPr>
        <p:spPr>
          <a:xfrm>
            <a:off x="5243513" y="2557462"/>
            <a:ext cx="1357312" cy="385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097C3B-6A5D-43C0-7D82-5C5E9CB3884B}"/>
              </a:ext>
            </a:extLst>
          </p:cNvPr>
          <p:cNvSpPr/>
          <p:nvPr/>
        </p:nvSpPr>
        <p:spPr>
          <a:xfrm>
            <a:off x="228600" y="3429000"/>
            <a:ext cx="2400300" cy="18288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err="1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Rstudio</a:t>
            </a:r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Desktop 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항목의 </a:t>
            </a:r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DOWNLOAD 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클릭</a:t>
            </a:r>
            <a:endParaRPr kumimoji="1" lang="ko-Kore-KR" altLang="en-US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BC8BDE3-A907-3AC5-47A4-9BA6F706A5FB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2628900" y="2750344"/>
            <a:ext cx="2614613" cy="15930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80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99243-29CB-4768-8CCC-4050DB3A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6E79A-1A52-375F-77A7-74857BE9E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이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름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주 찬 혁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나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이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26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세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학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력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동국대학교 고고미술사학과 졸업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숭실대학교 사학과 석사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학기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관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심 분 야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</a:p>
          <a:p>
            <a:pPr marL="0" indent="0">
              <a:buNone/>
            </a:pPr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원삼국시대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백제 한성기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중부지역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인구변동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여자친구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정수은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~~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1D25D2-9127-7B50-113E-C84599368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086" y="1556316"/>
            <a:ext cx="2913063" cy="374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04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4C33BF-955C-FEA4-7928-68AB976C2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2" y="824905"/>
            <a:ext cx="9091613" cy="56822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0270B7-97C0-CB48-D722-DF3DC637A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76625" cy="1325563"/>
          </a:xfrm>
          <a:solidFill>
            <a:srgbClr val="1A5289"/>
          </a:solidFill>
        </p:spPr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Studio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설치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8C8F-B102-4C77-049F-BB5AB68E3AF4}"/>
              </a:ext>
            </a:extLst>
          </p:cNvPr>
          <p:cNvSpPr/>
          <p:nvPr/>
        </p:nvSpPr>
        <p:spPr>
          <a:xfrm>
            <a:off x="3771899" y="2886074"/>
            <a:ext cx="2214563" cy="528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097C3B-6A5D-43C0-7D82-5C5E9CB3884B}"/>
              </a:ext>
            </a:extLst>
          </p:cNvPr>
          <p:cNvSpPr/>
          <p:nvPr/>
        </p:nvSpPr>
        <p:spPr>
          <a:xfrm>
            <a:off x="228600" y="2000236"/>
            <a:ext cx="2400300" cy="18288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DOWNLOAD RSTUDIO FOR 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운영체제 클릭</a:t>
            </a:r>
            <a:endParaRPr kumimoji="1" lang="ko-Kore-KR" altLang="en-US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BC8BDE3-A907-3AC5-47A4-9BA6F706A5FB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2628900" y="2914636"/>
            <a:ext cx="1142999" cy="2357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3E2F8A-FD4B-056B-2AE9-FCF7B7F88808}"/>
              </a:ext>
            </a:extLst>
          </p:cNvPr>
          <p:cNvSpPr/>
          <p:nvPr/>
        </p:nvSpPr>
        <p:spPr>
          <a:xfrm>
            <a:off x="257174" y="4265313"/>
            <a:ext cx="2400300" cy="18288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이후 </a:t>
            </a:r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.dmg(Mac) / .exe(Windows) 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파일을 실행시켜서 설치</a:t>
            </a:r>
            <a:endParaRPr kumimoji="1" lang="ko-Kore-KR" altLang="en-US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840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C4AAC2-D11B-C5CB-B133-B44280EB2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746448"/>
            <a:ext cx="9812254" cy="62401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0270B7-97C0-CB48-D722-DF3DC637A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76625" cy="1325563"/>
          </a:xfrm>
          <a:solidFill>
            <a:srgbClr val="1A5289"/>
          </a:solidFill>
        </p:spPr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Studio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설치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8C8F-B102-4C77-049F-BB5AB68E3AF4}"/>
              </a:ext>
            </a:extLst>
          </p:cNvPr>
          <p:cNvSpPr/>
          <p:nvPr/>
        </p:nvSpPr>
        <p:spPr>
          <a:xfrm>
            <a:off x="2800349" y="3564717"/>
            <a:ext cx="1157289" cy="528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097C3B-6A5D-43C0-7D82-5C5E9CB3884B}"/>
              </a:ext>
            </a:extLst>
          </p:cNvPr>
          <p:cNvSpPr/>
          <p:nvPr/>
        </p:nvSpPr>
        <p:spPr>
          <a:xfrm>
            <a:off x="228600" y="2000236"/>
            <a:ext cx="2400300" cy="18288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print(“Hello World”)</a:t>
            </a:r>
          </a:p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입력 후 </a:t>
            </a:r>
            <a:r>
              <a:rPr kumimoji="1" lang="ko-KR" altLang="en-US" sz="2400" dirty="0" err="1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엔터</a:t>
            </a:r>
            <a:endParaRPr kumimoji="1" lang="ko-Kore-KR" altLang="en-US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BC8BDE3-A907-3AC5-47A4-9BA6F706A5FB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2628900" y="2914636"/>
            <a:ext cx="171449" cy="914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3E2F8A-FD4B-056B-2AE9-FCF7B7F88808}"/>
              </a:ext>
            </a:extLst>
          </p:cNvPr>
          <p:cNvSpPr/>
          <p:nvPr/>
        </p:nvSpPr>
        <p:spPr>
          <a:xfrm>
            <a:off x="257174" y="4265313"/>
            <a:ext cx="2400300" cy="18288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”Hello World”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가 출력되면 </a:t>
            </a:r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과 </a:t>
            </a:r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Studio 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설치 완료</a:t>
            </a:r>
            <a:endParaRPr kumimoji="1" lang="ko-Kore-KR" altLang="en-US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611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EC6DA5-5602-E651-25AE-A54F8193F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846" y="1321003"/>
            <a:ext cx="8811341" cy="559792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80998CF-3B90-F82E-15B3-97CB3010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Studio Tutorial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EF7409-7427-2C22-0A1F-35E980B8887C}"/>
              </a:ext>
            </a:extLst>
          </p:cNvPr>
          <p:cNvSpPr/>
          <p:nvPr/>
        </p:nvSpPr>
        <p:spPr>
          <a:xfrm>
            <a:off x="1966759" y="1621863"/>
            <a:ext cx="166842" cy="2167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908A82-FE66-45C9-578B-37016242F16E}"/>
              </a:ext>
            </a:extLst>
          </p:cNvPr>
          <p:cNvSpPr/>
          <p:nvPr/>
        </p:nvSpPr>
        <p:spPr>
          <a:xfrm>
            <a:off x="2106560" y="3566468"/>
            <a:ext cx="4038601" cy="19705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새 파일 생성</a:t>
            </a:r>
            <a:endParaRPr kumimoji="1" lang="en-US" altLang="ko-Kore-KR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ore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File </a:t>
            </a:r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en-US" altLang="ko-Kore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New File </a:t>
            </a:r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en-US" altLang="ko-Kore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R Script</a:t>
            </a:r>
          </a:p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혹은</a:t>
            </a:r>
            <a:endParaRPr kumimoji="1" lang="en-US" altLang="ko-Kore-KR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en-US" altLang="ko-Kore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+</a:t>
            </a:r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en-US" altLang="ko-Kore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버튼 </a:t>
            </a:r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Script</a:t>
            </a:r>
            <a:endParaRPr kumimoji="1" lang="ko-Kore-KR" altLang="en-US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45D92C5D-6BF1-F851-259B-ACF2C854C90E}"/>
              </a:ext>
            </a:extLst>
          </p:cNvPr>
          <p:cNvCxnSpPr>
            <a:cxnSpLocks/>
            <a:stCxn id="15" idx="0"/>
            <a:endCxn id="14" idx="3"/>
          </p:cNvCxnSpPr>
          <p:nvPr/>
        </p:nvCxnSpPr>
        <p:spPr>
          <a:xfrm flipH="1" flipV="1">
            <a:off x="2133601" y="1730248"/>
            <a:ext cx="1992260" cy="18362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414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EA1204D-0FF1-2F7C-8096-FBB912203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204" y="1406428"/>
            <a:ext cx="8129588" cy="50809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80998CF-3B90-F82E-15B3-97CB3010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Studio Tutorial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49680-DF25-2099-3C11-7CF5515624D9}"/>
              </a:ext>
            </a:extLst>
          </p:cNvPr>
          <p:cNvSpPr txBox="1"/>
          <p:nvPr/>
        </p:nvSpPr>
        <p:spPr>
          <a:xfrm>
            <a:off x="5247047" y="3300392"/>
            <a:ext cx="1697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첫 화면</a:t>
            </a:r>
            <a:endParaRPr kumimoji="1" lang="ko-Kore-KR" altLang="en-US" sz="40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23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998CF-3B90-F82E-15B3-97CB3010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Studio Tutorial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581B67-C2C3-5186-C5EA-59BAF0299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206" y="1411882"/>
            <a:ext cx="8129588" cy="50809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849680-DF25-2099-3C11-7CF5515624D9}"/>
              </a:ext>
            </a:extLst>
          </p:cNvPr>
          <p:cNvSpPr txBox="1"/>
          <p:nvPr/>
        </p:nvSpPr>
        <p:spPr>
          <a:xfrm>
            <a:off x="3570847" y="2561529"/>
            <a:ext cx="13099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Code</a:t>
            </a:r>
            <a:endParaRPr kumimoji="1" lang="ko-Kore-KR" altLang="en-US" sz="4000" dirty="0">
              <a:solidFill>
                <a:srgbClr val="FF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BAB51A-25A0-CEE8-5768-FEF9DB464CF6}"/>
              </a:ext>
            </a:extLst>
          </p:cNvPr>
          <p:cNvSpPr/>
          <p:nvPr/>
        </p:nvSpPr>
        <p:spPr>
          <a:xfrm>
            <a:off x="2031205" y="1406428"/>
            <a:ext cx="4310601" cy="3018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6EB6FB-80EE-780F-632D-45B52309EA21}"/>
              </a:ext>
            </a:extLst>
          </p:cNvPr>
          <p:cNvSpPr/>
          <p:nvPr/>
        </p:nvSpPr>
        <p:spPr>
          <a:xfrm>
            <a:off x="6420462" y="1406428"/>
            <a:ext cx="3740333" cy="194637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92D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642FF9-F408-706B-2CF3-3BB3A76823CD}"/>
              </a:ext>
            </a:extLst>
          </p:cNvPr>
          <p:cNvSpPr txBox="1"/>
          <p:nvPr/>
        </p:nvSpPr>
        <p:spPr>
          <a:xfrm>
            <a:off x="7678992" y="1995773"/>
            <a:ext cx="1271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solidFill>
                  <a:schemeClr val="accent6">
                    <a:lumMod val="7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Data</a:t>
            </a:r>
            <a:endParaRPr kumimoji="1" lang="ko-Kore-KR" altLang="en-US" sz="4000" dirty="0">
              <a:solidFill>
                <a:schemeClr val="accent6">
                  <a:lumMod val="75000"/>
                </a:schemeClr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C72323-F0ED-D7D6-5115-E05A4E38622B}"/>
              </a:ext>
            </a:extLst>
          </p:cNvPr>
          <p:cNvSpPr/>
          <p:nvPr/>
        </p:nvSpPr>
        <p:spPr>
          <a:xfrm>
            <a:off x="2031204" y="4493342"/>
            <a:ext cx="4310601" cy="19995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C9172-3921-4014-27BF-1E3C9D085E93}"/>
              </a:ext>
            </a:extLst>
          </p:cNvPr>
          <p:cNvSpPr txBox="1"/>
          <p:nvPr/>
        </p:nvSpPr>
        <p:spPr>
          <a:xfrm>
            <a:off x="3247039" y="5102293"/>
            <a:ext cx="1957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solidFill>
                  <a:schemeClr val="accent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Console</a:t>
            </a:r>
            <a:endParaRPr kumimoji="1" lang="ko-Kore-KR" altLang="en-US" sz="4000" dirty="0">
              <a:solidFill>
                <a:schemeClr val="accent2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696DE2-42DC-3DC2-5491-0BB67F047601}"/>
              </a:ext>
            </a:extLst>
          </p:cNvPr>
          <p:cNvSpPr/>
          <p:nvPr/>
        </p:nvSpPr>
        <p:spPr>
          <a:xfrm>
            <a:off x="6420461" y="3429000"/>
            <a:ext cx="3740333" cy="306387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841F5E-76F5-7545-BA23-5217AF472E6C}"/>
              </a:ext>
            </a:extLst>
          </p:cNvPr>
          <p:cNvSpPr txBox="1"/>
          <p:nvPr/>
        </p:nvSpPr>
        <p:spPr>
          <a:xfrm>
            <a:off x="7533920" y="4571352"/>
            <a:ext cx="1561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solidFill>
                  <a:srgbClr val="7030A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Graph</a:t>
            </a:r>
            <a:endParaRPr kumimoji="1" lang="ko-Kore-KR" altLang="en-US" sz="4000" dirty="0">
              <a:solidFill>
                <a:srgbClr val="7030A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920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998CF-3B90-F82E-15B3-97CB3010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Studio Tutorial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581B67-C2C3-5186-C5EA-59BAF0299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206" y="1411882"/>
            <a:ext cx="8129588" cy="50809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849680-DF25-2099-3C11-7CF5515624D9}"/>
              </a:ext>
            </a:extLst>
          </p:cNvPr>
          <p:cNvSpPr txBox="1"/>
          <p:nvPr/>
        </p:nvSpPr>
        <p:spPr>
          <a:xfrm>
            <a:off x="3570847" y="2561529"/>
            <a:ext cx="13099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Code</a:t>
            </a:r>
            <a:endParaRPr kumimoji="1" lang="ko-Kore-KR" altLang="en-US" sz="4000" dirty="0">
              <a:solidFill>
                <a:srgbClr val="FF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BAB51A-25A0-CEE8-5768-FEF9DB464CF6}"/>
              </a:ext>
            </a:extLst>
          </p:cNvPr>
          <p:cNvSpPr/>
          <p:nvPr/>
        </p:nvSpPr>
        <p:spPr>
          <a:xfrm>
            <a:off x="2031205" y="1406428"/>
            <a:ext cx="4310601" cy="3018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6EB6FB-80EE-780F-632D-45B52309EA21}"/>
              </a:ext>
            </a:extLst>
          </p:cNvPr>
          <p:cNvSpPr/>
          <p:nvPr/>
        </p:nvSpPr>
        <p:spPr>
          <a:xfrm>
            <a:off x="6420462" y="1406428"/>
            <a:ext cx="3740333" cy="194637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92D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642FF9-F408-706B-2CF3-3BB3A76823CD}"/>
              </a:ext>
            </a:extLst>
          </p:cNvPr>
          <p:cNvSpPr txBox="1"/>
          <p:nvPr/>
        </p:nvSpPr>
        <p:spPr>
          <a:xfrm>
            <a:off x="7678992" y="1995773"/>
            <a:ext cx="1271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solidFill>
                  <a:schemeClr val="accent6">
                    <a:lumMod val="7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Data</a:t>
            </a:r>
            <a:endParaRPr kumimoji="1" lang="ko-Kore-KR" altLang="en-US" sz="4000" dirty="0">
              <a:solidFill>
                <a:schemeClr val="accent6">
                  <a:lumMod val="75000"/>
                </a:schemeClr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C72323-F0ED-D7D6-5115-E05A4E38622B}"/>
              </a:ext>
            </a:extLst>
          </p:cNvPr>
          <p:cNvSpPr/>
          <p:nvPr/>
        </p:nvSpPr>
        <p:spPr>
          <a:xfrm>
            <a:off x="2031204" y="4493342"/>
            <a:ext cx="4310601" cy="19995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C9172-3921-4014-27BF-1E3C9D085E93}"/>
              </a:ext>
            </a:extLst>
          </p:cNvPr>
          <p:cNvSpPr txBox="1"/>
          <p:nvPr/>
        </p:nvSpPr>
        <p:spPr>
          <a:xfrm>
            <a:off x="3247039" y="5102293"/>
            <a:ext cx="1957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solidFill>
                  <a:schemeClr val="accent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Console</a:t>
            </a:r>
            <a:endParaRPr kumimoji="1" lang="ko-Kore-KR" altLang="en-US" sz="4000" dirty="0">
              <a:solidFill>
                <a:schemeClr val="accent2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696DE2-42DC-3DC2-5491-0BB67F047601}"/>
              </a:ext>
            </a:extLst>
          </p:cNvPr>
          <p:cNvSpPr/>
          <p:nvPr/>
        </p:nvSpPr>
        <p:spPr>
          <a:xfrm>
            <a:off x="6420461" y="3429000"/>
            <a:ext cx="3740333" cy="306387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841F5E-76F5-7545-BA23-5217AF472E6C}"/>
              </a:ext>
            </a:extLst>
          </p:cNvPr>
          <p:cNvSpPr txBox="1"/>
          <p:nvPr/>
        </p:nvSpPr>
        <p:spPr>
          <a:xfrm>
            <a:off x="7533920" y="4571352"/>
            <a:ext cx="1561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solidFill>
                  <a:srgbClr val="7030A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Graph</a:t>
            </a:r>
            <a:endParaRPr kumimoji="1" lang="ko-Kore-KR" altLang="en-US" sz="4000" dirty="0">
              <a:solidFill>
                <a:srgbClr val="7030A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482C8-34F8-DD63-A41D-737CE9E9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68896">
            <a:off x="2151435" y="2994915"/>
            <a:ext cx="1893734" cy="18937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1B52A7E-6551-0EB8-CCAC-EA1D63FC0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497" y="4571352"/>
            <a:ext cx="1339784" cy="1339784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B70F05A-BA72-A866-97BD-577E14B65CF3}"/>
              </a:ext>
            </a:extLst>
          </p:cNvPr>
          <p:cNvCxnSpPr/>
          <p:nvPr/>
        </p:nvCxnSpPr>
        <p:spPr>
          <a:xfrm>
            <a:off x="4011561" y="4159045"/>
            <a:ext cx="869260" cy="943248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3719F71-D058-266C-688B-1370E26CAEC4}"/>
              </a:ext>
            </a:extLst>
          </p:cNvPr>
          <p:cNvCxnSpPr>
            <a:cxnSpLocks/>
          </p:cNvCxnSpPr>
          <p:nvPr/>
        </p:nvCxnSpPr>
        <p:spPr>
          <a:xfrm flipV="1">
            <a:off x="6057561" y="2847262"/>
            <a:ext cx="1476359" cy="1724089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58269F3-81BB-8CD6-B1F4-578B34B2DE73}"/>
              </a:ext>
            </a:extLst>
          </p:cNvPr>
          <p:cNvCxnSpPr>
            <a:cxnSpLocks/>
          </p:cNvCxnSpPr>
          <p:nvPr/>
        </p:nvCxnSpPr>
        <p:spPr>
          <a:xfrm flipH="1">
            <a:off x="5694289" y="2700427"/>
            <a:ext cx="1439541" cy="1693676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5347503-386A-B812-406D-19E61DF8ECBE}"/>
              </a:ext>
            </a:extLst>
          </p:cNvPr>
          <p:cNvCxnSpPr>
            <a:cxnSpLocks/>
          </p:cNvCxnSpPr>
          <p:nvPr/>
        </p:nvCxnSpPr>
        <p:spPr>
          <a:xfrm>
            <a:off x="6285281" y="5241244"/>
            <a:ext cx="898227" cy="0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820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EE6D2-C2CB-6A9A-007D-1E2C54B6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Package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설치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446FD-5BE1-0BA6-65B1-04A58035A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패키지 설치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Console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창에 아래의 명령어를 입력</a:t>
            </a:r>
            <a:endParaRPr kumimoji="1" lang="en-US" altLang="ko-Kore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&gt;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i</a:t>
            </a:r>
            <a:r>
              <a:rPr kumimoji="1" lang="en-US" altLang="ko-Kore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nstall.packages</a:t>
            </a:r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(‘</a:t>
            </a: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패키지명</a:t>
            </a:r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’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</a:p>
          <a:p>
            <a:pPr marL="0" indent="0">
              <a:buNone/>
            </a:pP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패키지 사용 선언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Code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창에 아래의 코드를 입력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&gt;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library(‘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패키지명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’)</a:t>
            </a:r>
            <a:endParaRPr kumimoji="1" lang="en-US" altLang="ko-Kore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Quiz.</a:t>
            </a: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1. ggplot2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패키지를 설치하고 사용 선언을 해주세요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2. </a:t>
            </a:r>
            <a:r>
              <a:rPr kumimoji="1" lang="en-US" altLang="ko-Kore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dplyr</a:t>
            </a:r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패키지를 설치하고 사용 선언을 해주세요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pPr marL="0" indent="0">
              <a:buNone/>
            </a:pP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85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5CFB0-BE58-2A67-3C00-A8F17595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계획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CF8F337-4A89-F7EF-2737-FB7A47610A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490745"/>
              </p:ext>
            </p:extLst>
          </p:nvPr>
        </p:nvGraphicFramePr>
        <p:xfrm>
          <a:off x="2526507" y="1690688"/>
          <a:ext cx="713898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988900536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728816911"/>
                    </a:ext>
                  </a:extLst>
                </a:gridCol>
                <a:gridCol w="4193380">
                  <a:extLst>
                    <a:ext uri="{9D8B030D-6E8A-4147-A177-3AD203B41FA5}">
                      <a16:colId xmlns:a16="http://schemas.microsoft.com/office/drawing/2014/main" val="2542322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752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Intro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소개</a:t>
                      </a:r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설치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807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기초 통계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(1)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모집단과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표본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기술통계량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588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기초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통계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(2)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변수의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종류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가설과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오류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분석 절차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18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4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전처리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 </a:t>
                      </a:r>
                      <a:r>
                        <a:rPr lang="ko-KR" altLang="en-US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전처리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598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5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다양한 종류의 그래프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95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6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검정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t-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검정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Median Polish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708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7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회귀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분석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선형회귀</a:t>
                      </a:r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다중선형회귀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로지스틱회귀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66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8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군집분석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K-means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2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9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판별분석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DA, MDA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394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10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주성분분석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PCA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61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41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75CC2-E61A-FCD9-2138-A3F048FC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고고학자료에 통계분석이 필요한 이유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463BDB-754A-4184-DC30-AE6517CC0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급격히 증가한 고고학 자료의 수량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시각화를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통해 직관적인 설명 가능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현상을 보다 객관적으로 설명할 수 있음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연구의 스펙트럼을 넓힐 수 있음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비가시적인 현상을 포착할 수 있음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pPr marL="0" indent="0">
              <a:buNone/>
            </a:pP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092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다양한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통계 프로그램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A5EF2209-C88B-8C89-EBBA-8CB83D155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9988" y="3903064"/>
            <a:ext cx="3003812" cy="23233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CF0F22-6F3C-B19E-8EAB-ED24359C1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342" y="1333790"/>
            <a:ext cx="3500559" cy="173725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D6173C-E61A-B915-0661-4BB4A1285DFB}"/>
              </a:ext>
            </a:extLst>
          </p:cNvPr>
          <p:cNvGrpSpPr/>
          <p:nvPr/>
        </p:nvGrpSpPr>
        <p:grpSpPr>
          <a:xfrm>
            <a:off x="1903423" y="4087094"/>
            <a:ext cx="5225919" cy="2139361"/>
            <a:chOff x="668338" y="3897865"/>
            <a:chExt cx="5225919" cy="213936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0C1785B-44F8-BED2-024E-EFB1E9582A3D}"/>
                </a:ext>
              </a:extLst>
            </p:cNvPr>
            <p:cNvSpPr/>
            <p:nvPr/>
          </p:nvSpPr>
          <p:spPr>
            <a:xfrm>
              <a:off x="673231" y="3897865"/>
              <a:ext cx="5221026" cy="2139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6A76843-0AF1-7D19-3463-9D44382B4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338" y="3897865"/>
              <a:ext cx="5225919" cy="2139361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AFC4C52-D7C3-5DE3-E63A-C74994B22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690688"/>
            <a:ext cx="489438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7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67278-A619-E3B4-5274-E5E6F9F46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R?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C27841-669C-FCC8-2C48-B6F423646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통계 및 그래프 작성을 위한 프로그래밍 언어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인터프리터 형식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절차지향적 프로그래밍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무료</a:t>
            </a:r>
            <a:r>
              <a:rPr kumimoji="1" lang="en-US" altLang="ko-KR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!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이미 만들어진 다양한 패키지 사용 가능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(ggplot2,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dplyr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 </a:t>
            </a:r>
            <a:r>
              <a:rPr kumimoji="1" lang="en-US" altLang="ko-KR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rcarbon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…)</a:t>
            </a:r>
          </a:p>
          <a:p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885786B-A250-718B-1103-8EBA22244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4239" y="2267304"/>
            <a:ext cx="3003812" cy="232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95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F89E9-F905-D987-38CA-51DA43A3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vs Python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90D0B0B4-BD50-2124-E6BE-CBDFA42B3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9096" y="1576389"/>
            <a:ext cx="1286861" cy="9953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68ED1-1632-7486-4A65-9FF2E36C5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044" y="1576389"/>
            <a:ext cx="1004289" cy="995362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ADF8245-30BB-956A-5DE4-C3E4F4B71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901952"/>
            <a:ext cx="4105275" cy="2960688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절차지향적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거의 모든 분석이 패키지로 구현되어 있음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분야별로 패키지들이 세분화되어 있음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23D68FB-6FA6-A7C1-2220-C51E803A025D}"/>
              </a:ext>
            </a:extLst>
          </p:cNvPr>
          <p:cNvSpPr txBox="1">
            <a:spLocks/>
          </p:cNvSpPr>
          <p:nvPr/>
        </p:nvSpPr>
        <p:spPr>
          <a:xfrm>
            <a:off x="7096125" y="2805906"/>
            <a:ext cx="4105275" cy="296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객체지향적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범용성 우수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배우기 쉬움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코드 가독성 우수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웹 서비스 가능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12F9A49-583C-69A8-65AA-414D4B256DBD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1690688"/>
            <a:ext cx="0" cy="4495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619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3D134-5EE0-B17A-99D4-19C662A82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</a:t>
            </a: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2181DB-F6BB-99EB-BA6D-A995DB03C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참고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hlinkClick r:id="rId2"/>
              </a:rPr>
              <a:t>https://iamoverthemoon.tistory.com/64</a:t>
            </a:r>
            <a:endParaRPr kumimoji="1" lang="en" altLang="ko-Kore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홈페이지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hlinkClick r:id="rId3"/>
              </a:rPr>
              <a:t>https://www.r-project.org/</a:t>
            </a:r>
            <a:endParaRPr kumimoji="1" lang="en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Studio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홈페이지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hlinkClick r:id="rId4"/>
              </a:rPr>
              <a:t>https://www.rstudio.com/</a:t>
            </a:r>
            <a:endParaRPr kumimoji="1" lang="en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ore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*주의사항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경로에 한글이 존재하면 오류가 발생할 수 있음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!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B8AC19-7386-7DF9-A903-E07EE7230D88}"/>
              </a:ext>
            </a:extLst>
          </p:cNvPr>
          <p:cNvSpPr/>
          <p:nvPr/>
        </p:nvSpPr>
        <p:spPr>
          <a:xfrm>
            <a:off x="1042988" y="4829177"/>
            <a:ext cx="2400300" cy="11572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설치</a:t>
            </a:r>
            <a:endParaRPr kumimoji="1" lang="ko-Kore-KR" altLang="en-US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74E2B0-C99B-5691-C387-B6EF165FDD48}"/>
              </a:ext>
            </a:extLst>
          </p:cNvPr>
          <p:cNvSpPr/>
          <p:nvPr/>
        </p:nvSpPr>
        <p:spPr>
          <a:xfrm>
            <a:off x="4895850" y="4829174"/>
            <a:ext cx="2400300" cy="11572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Studio 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설치</a:t>
            </a:r>
            <a:endParaRPr kumimoji="1" lang="ko-Kore-KR" altLang="en-US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6B8FD8-5551-767E-2DE4-C8838BC9754B}"/>
              </a:ext>
            </a:extLst>
          </p:cNvPr>
          <p:cNvSpPr/>
          <p:nvPr/>
        </p:nvSpPr>
        <p:spPr>
          <a:xfrm>
            <a:off x="8748712" y="4829175"/>
            <a:ext cx="2400300" cy="11572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Package 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설치</a:t>
            </a:r>
            <a:endParaRPr kumimoji="1" lang="ko-Kore-KR" altLang="en-US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6A9FE45-D115-ED0B-3FCD-1ABA17B6515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443288" y="5407818"/>
            <a:ext cx="1452562" cy="3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6D62DA-98F5-4085-E6DD-296DF8CE89B2}"/>
              </a:ext>
            </a:extLst>
          </p:cNvPr>
          <p:cNvCxnSpPr>
            <a:cxnSpLocks/>
          </p:cNvCxnSpPr>
          <p:nvPr/>
        </p:nvCxnSpPr>
        <p:spPr>
          <a:xfrm flipV="1">
            <a:off x="7296150" y="5407817"/>
            <a:ext cx="1452562" cy="3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533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01BFD-8897-C39F-3C8B-831A3AE9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</a:t>
            </a: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설치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010175-A21F-845F-5B89-F0BB2A366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882054"/>
            <a:ext cx="8977313" cy="56108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823A4A2-46D2-93B8-87C4-A9EF6BFEF41C}"/>
              </a:ext>
            </a:extLst>
          </p:cNvPr>
          <p:cNvSpPr/>
          <p:nvPr/>
        </p:nvSpPr>
        <p:spPr>
          <a:xfrm>
            <a:off x="4286250" y="2314575"/>
            <a:ext cx="614363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206F8A-59B2-EC8A-51E3-DECB008EDE7C}"/>
              </a:ext>
            </a:extLst>
          </p:cNvPr>
          <p:cNvSpPr/>
          <p:nvPr/>
        </p:nvSpPr>
        <p:spPr>
          <a:xfrm>
            <a:off x="228600" y="2530176"/>
            <a:ext cx="2400300" cy="178464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 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홈페이지에 접속 후 </a:t>
            </a:r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Download 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탭의 </a:t>
            </a:r>
            <a:r>
              <a:rPr kumimoji="1" lang="en-US" altLang="ko-KR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CRAN </a:t>
            </a:r>
            <a:r>
              <a:rPr kumimoji="1" lang="ko-KR" altLang="en-US" sz="2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클릭</a:t>
            </a:r>
            <a:endParaRPr kumimoji="1" lang="ko-Kore-KR" altLang="en-US" sz="2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B83B656F-4290-322D-A667-B8BB509197C0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2628900" y="2486025"/>
            <a:ext cx="1657350" cy="9364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1AE27A-1487-C16F-1EBC-C8F845CF9BB6}"/>
              </a:ext>
            </a:extLst>
          </p:cNvPr>
          <p:cNvSpPr txBox="1"/>
          <p:nvPr/>
        </p:nvSpPr>
        <p:spPr>
          <a:xfrm>
            <a:off x="809657" y="1279397"/>
            <a:ext cx="2057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*</a:t>
            </a:r>
            <a:r>
              <a:rPr kumimoji="1" lang="ko-KR" altLang="en-US" sz="28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공통</a:t>
            </a:r>
            <a:endParaRPr kumimoji="1" lang="ko-Kore-KR" altLang="en-US" sz="28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908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533</Words>
  <Application>Microsoft Macintosh PowerPoint</Application>
  <PresentationFormat>와이드스크린</PresentationFormat>
  <Paragraphs>145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Apple SD Gothic Neo</vt:lpstr>
      <vt:lpstr>BM HANNA Pro OTF</vt:lpstr>
      <vt:lpstr>Arial</vt:lpstr>
      <vt:lpstr>Calibri</vt:lpstr>
      <vt:lpstr>Calibri Light</vt:lpstr>
      <vt:lpstr>Office 테마</vt:lpstr>
      <vt:lpstr>고고학 자료 통계분석</vt:lpstr>
      <vt:lpstr>소개</vt:lpstr>
      <vt:lpstr>계획</vt:lpstr>
      <vt:lpstr>고고학자료에 통계분석이 필요한 이유</vt:lpstr>
      <vt:lpstr>다양한 통계 프로그램</vt:lpstr>
      <vt:lpstr>R?</vt:lpstr>
      <vt:lpstr>R vs Python</vt:lpstr>
      <vt:lpstr>R 설치</vt:lpstr>
      <vt:lpstr>R 설치</vt:lpstr>
      <vt:lpstr>R 설치</vt:lpstr>
      <vt:lpstr>R 설치</vt:lpstr>
      <vt:lpstr>R 설치</vt:lpstr>
      <vt:lpstr>R 설치</vt:lpstr>
      <vt:lpstr>R 설치</vt:lpstr>
      <vt:lpstr>R Studio 설치</vt:lpstr>
      <vt:lpstr>R Studio 설치</vt:lpstr>
      <vt:lpstr>R Studio 설치</vt:lpstr>
      <vt:lpstr>R Studio 설치</vt:lpstr>
      <vt:lpstr>R Studio 설치</vt:lpstr>
      <vt:lpstr>R Studio 설치</vt:lpstr>
      <vt:lpstr>R Studio 설치</vt:lpstr>
      <vt:lpstr>R Studio Tutorial</vt:lpstr>
      <vt:lpstr>R Studio Tutorial</vt:lpstr>
      <vt:lpstr>R Studio Tutorial</vt:lpstr>
      <vt:lpstr>R Studio Tutorial</vt:lpstr>
      <vt:lpstr>R Package 설치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고고학 자료 통계분석</dc:title>
  <dc:creator>dong dong</dc:creator>
  <cp:lastModifiedBy>dong dong</cp:lastModifiedBy>
  <cp:revision>10</cp:revision>
  <dcterms:created xsi:type="dcterms:W3CDTF">2022-05-23T02:10:10Z</dcterms:created>
  <dcterms:modified xsi:type="dcterms:W3CDTF">2022-05-25T12:25:00Z</dcterms:modified>
</cp:coreProperties>
</file>